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274" r:id="rId4"/>
    <p:sldId id="279" r:id="rId5"/>
    <p:sldId id="277" r:id="rId6"/>
    <p:sldId id="278" r:id="rId7"/>
    <p:sldId id="282" r:id="rId8"/>
    <p:sldId id="284" r:id="rId9"/>
    <p:sldId id="283" r:id="rId10"/>
    <p:sldId id="281" r:id="rId11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CABB99-27AE-49B5-9305-F32E1F4528E1}" v="79" dt="2022-08-24T00:57:26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70" d="100"/>
          <a:sy n="70" d="100"/>
        </p:scale>
        <p:origin x="460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30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584061-F116-45EC-8ABD-4943176B7075}" type="datetimeFigureOut">
              <a:rPr lang="en-US"/>
              <a:pPr>
                <a:defRPr/>
              </a:pPr>
              <a:t>8/31/2023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4FFEB0-67C5-441F-B92B-C88EA1742A7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09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83500" y="1340768"/>
            <a:ext cx="9313035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/>
          <a:stretch/>
        </p:blipFill>
        <p:spPr>
          <a:xfrm>
            <a:off x="2447594" y="1844824"/>
            <a:ext cx="7296811" cy="45932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5149267"/>
            <a:ext cx="372041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0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80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ma_head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0043" y="-148809"/>
            <a:ext cx="12192000" cy="105752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44694" y="-27384"/>
            <a:ext cx="2112235" cy="15121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10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1040972" y="-188641"/>
            <a:ext cx="2231784" cy="138539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260648"/>
            <a:ext cx="2159563" cy="6480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412776"/>
            <a:ext cx="12192000" cy="5445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3" y="6205777"/>
            <a:ext cx="11860614" cy="6437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1" y="120847"/>
            <a:ext cx="2050158" cy="7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9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583499" y="1268760"/>
            <a:ext cx="9793088" cy="41044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32" y="2420888"/>
            <a:ext cx="8771467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4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2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" y="1587"/>
            <a:ext cx="12206817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361" y="6165304"/>
            <a:ext cx="1173810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2" descr="C:\Users\mhall\Documents\HMA\Marketing\STM Logo\HMA_Footers_A4 potrait (no location)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84"/>
          <a:stretch/>
        </p:blipFill>
        <p:spPr bwMode="auto">
          <a:xfrm>
            <a:off x="46524" y="6165304"/>
            <a:ext cx="12122149" cy="2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733256"/>
            <a:ext cx="12192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2144"/>
            <a:ext cx="12192000" cy="55520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679511" y="4005064"/>
            <a:ext cx="912101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pexeurasia@gmail.com" TargetMode="External"/><Relationship Id="rId2" Type="http://schemas.openxmlformats.org/officeDocument/2006/relationships/hyperlink" Target="mailto:info@mssapex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://www.mssapex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7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D3E0670-5DB2-4BDE-B844-25963DA97576}"/>
              </a:ext>
            </a:extLst>
          </p:cNvPr>
          <p:cNvSpPr txBox="1">
            <a:spLocks/>
          </p:cNvSpPr>
          <p:nvPr/>
        </p:nvSpPr>
        <p:spPr>
          <a:xfrm>
            <a:off x="3287688" y="-171400"/>
            <a:ext cx="8136904" cy="1017844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44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есть проблемы с износом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У нас есть решения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C15F22B9-E35F-49EA-9B2C-61DDC70B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548" y="2708920"/>
            <a:ext cx="813690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wis721 BT" panose="020B0504020202020204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latin typeface="+mn-lt"/>
              </a:rPr>
              <a:t>Официальный представитель компании </a:t>
            </a:r>
            <a:r>
              <a:rPr lang="en-US" altLang="en-US" dirty="0">
                <a:latin typeface="+mn-lt"/>
              </a:rPr>
              <a:t>HMA Wear Solutions </a:t>
            </a:r>
            <a:r>
              <a:rPr lang="ru-RU" altLang="en-US" dirty="0">
                <a:latin typeface="+mn-lt"/>
              </a:rPr>
              <a:t>на территории СНГ:  </a:t>
            </a:r>
          </a:p>
          <a:p>
            <a:pPr algn="ctr" eaLnBrk="1" hangingPunct="1"/>
            <a:r>
              <a:rPr lang="ru-RU" altLang="en-US" dirty="0">
                <a:latin typeface="+mn-lt"/>
              </a:rPr>
              <a:t>ТОО «</a:t>
            </a:r>
            <a:r>
              <a:rPr lang="en-US" altLang="en-US" dirty="0">
                <a:latin typeface="+mn-lt"/>
              </a:rPr>
              <a:t>APEX MAINTENANCE AND SUPPLY SOLUTIONS</a:t>
            </a:r>
            <a:r>
              <a:rPr lang="ru-RU" altLang="en-US" dirty="0">
                <a:latin typeface="+mn-lt"/>
              </a:rPr>
              <a:t>»</a:t>
            </a:r>
            <a:endParaRPr lang="en-US" altLang="en-US" dirty="0">
              <a:latin typeface="+mn-lt"/>
            </a:endParaRPr>
          </a:p>
          <a:p>
            <a:pPr algn="ctr" eaLnBrk="1" hangingPunct="1"/>
            <a:r>
              <a:rPr lang="en-US" altLang="en-US" dirty="0">
                <a:latin typeface="+mn-lt"/>
              </a:rPr>
              <a:t>+7 705 5102899</a:t>
            </a:r>
          </a:p>
          <a:p>
            <a:pPr algn="ctr" eaLnBrk="1" hangingPunct="1"/>
            <a:r>
              <a:rPr lang="ru-RU" altLang="en-US" dirty="0">
                <a:latin typeface="+mn-lt"/>
              </a:rPr>
              <a:t>Казахстан, г. Алматы, </a:t>
            </a:r>
          </a:p>
          <a:p>
            <a:pPr algn="ctr" eaLnBrk="1" hangingPunct="1"/>
            <a:r>
              <a:rPr lang="ru-RU" altLang="en-US" dirty="0">
                <a:latin typeface="+mn-lt"/>
              </a:rPr>
              <a:t>улица Тимирязева 42 к15/1Б</a:t>
            </a:r>
            <a:r>
              <a:rPr lang="en-US" altLang="en-US" dirty="0">
                <a:latin typeface="+mn-lt"/>
              </a:rPr>
              <a:t>, </a:t>
            </a:r>
            <a:r>
              <a:rPr lang="ru-RU" altLang="en-US" dirty="0">
                <a:latin typeface="+mn-lt"/>
              </a:rPr>
              <a:t>офис 235</a:t>
            </a:r>
            <a:endParaRPr lang="en-US" altLang="en-US" dirty="0">
              <a:latin typeface="+mn-lt"/>
            </a:endParaRPr>
          </a:p>
          <a:p>
            <a:pPr algn="ctr" eaLnBrk="1" hangingPunct="1"/>
            <a:r>
              <a:rPr lang="en-US" altLang="en-US" dirty="0" err="1">
                <a:latin typeface="+mn-lt"/>
                <a:hlinkClick r:id="rId2"/>
              </a:rPr>
              <a:t>info@mssapex</a:t>
            </a:r>
            <a:r>
              <a:rPr lang="ru-RU" altLang="en-US" dirty="0">
                <a:latin typeface="+mn-lt"/>
                <a:hlinkClick r:id="rId2"/>
              </a:rPr>
              <a:t>.</a:t>
            </a:r>
            <a:r>
              <a:rPr lang="en-US" altLang="en-US" dirty="0">
                <a:latin typeface="+mn-lt"/>
                <a:hlinkClick r:id="rId2"/>
              </a:rPr>
              <a:t>com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  <a:hlinkClick r:id="rId3"/>
              </a:rPr>
              <a:t>apexeurasia@gmail.com</a:t>
            </a:r>
            <a:r>
              <a:rPr lang="en-US" altLang="en-US" dirty="0">
                <a:latin typeface="+mn-lt"/>
              </a:rPr>
              <a:t> </a:t>
            </a:r>
          </a:p>
          <a:p>
            <a:pPr algn="ctr" eaLnBrk="1" hangingPunct="1"/>
            <a:r>
              <a:rPr lang="en-US" altLang="en-US" dirty="0">
                <a:latin typeface="+mn-lt"/>
                <a:hlinkClick r:id="rId4"/>
              </a:rPr>
              <a:t>www.mssapex.com</a:t>
            </a:r>
            <a:r>
              <a:rPr lang="en-US" altLang="en-US" dirty="0">
                <a:latin typeface="+mn-lt"/>
              </a:rPr>
              <a:t> </a:t>
            </a:r>
            <a:endParaRPr lang="en-AU" altLang="en-US" dirty="0"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E5F7E7-9AFA-4FF4-99B7-A897250F9D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116632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911424" y="1052736"/>
            <a:ext cx="10657184" cy="5184576"/>
          </a:xfrm>
        </p:spPr>
        <p:txBody>
          <a:bodyPr/>
          <a:lstStyle/>
          <a:p>
            <a:pPr marL="0" indent="0" algn="ctr">
              <a:buNone/>
            </a:pPr>
            <a:r>
              <a:rPr lang="en-AU" sz="2400" b="1" dirty="0"/>
              <a:t>HMA Wear Solutions</a:t>
            </a:r>
            <a:endParaRPr lang="en-AU" sz="2400" dirty="0"/>
          </a:p>
          <a:p>
            <a:pPr lvl="2"/>
            <a:r>
              <a:rPr lang="ru-RU" sz="1600" dirty="0"/>
              <a:t>Ранее компания была известна под именем </a:t>
            </a:r>
            <a:r>
              <a:rPr lang="en-AU" sz="1600" dirty="0"/>
              <a:t>Greenbank </a:t>
            </a:r>
            <a:r>
              <a:rPr lang="en-AU" sz="1600" dirty="0" err="1"/>
              <a:t>Terotech</a:t>
            </a:r>
            <a:r>
              <a:rPr lang="en-AU" sz="1600" dirty="0"/>
              <a:t> </a:t>
            </a:r>
            <a:r>
              <a:rPr lang="ru-RU" sz="1600" dirty="0"/>
              <a:t>и (или)</a:t>
            </a:r>
            <a:r>
              <a:rPr lang="en-AU" sz="1600" dirty="0"/>
              <a:t> Ceramatech</a:t>
            </a:r>
          </a:p>
          <a:p>
            <a:pPr marL="914400" lvl="2" indent="0">
              <a:buNone/>
            </a:pPr>
            <a:endParaRPr lang="en-AU" sz="1600" dirty="0"/>
          </a:p>
          <a:p>
            <a:pPr lvl="2"/>
            <a:endParaRPr lang="en-AU" sz="1600" dirty="0"/>
          </a:p>
          <a:p>
            <a:pPr marL="914400" lvl="2" indent="0">
              <a:buNone/>
            </a:pPr>
            <a:endParaRPr lang="en-AU" sz="1600" dirty="0"/>
          </a:p>
          <a:p>
            <a:pPr marL="914400" lvl="2" indent="0">
              <a:buNone/>
            </a:pPr>
            <a:endParaRPr lang="en-AU" sz="1600" dirty="0"/>
          </a:p>
          <a:p>
            <a:pPr lvl="2"/>
            <a:r>
              <a:rPr lang="ru-RU" sz="1600" dirty="0"/>
              <a:t>Решение проблем износа (обычно в трубах</a:t>
            </a:r>
            <a:r>
              <a:rPr lang="en-AU" sz="1600" dirty="0"/>
              <a:t>) </a:t>
            </a:r>
            <a:r>
              <a:rPr lang="ru-RU" sz="1600" dirty="0"/>
              <a:t>с помощью промышленной керамики, белого чугуна, а теперь и полиуретана</a:t>
            </a:r>
            <a:endParaRPr lang="en-AU" sz="1600" dirty="0"/>
          </a:p>
          <a:p>
            <a:pPr lvl="2"/>
            <a:r>
              <a:rPr lang="ru-RU" sz="1600" dirty="0"/>
              <a:t>Проектирование и изготовление </a:t>
            </a:r>
            <a:r>
              <a:rPr lang="ru-RU" sz="1600" dirty="0" err="1"/>
              <a:t>шламопроводов</a:t>
            </a:r>
            <a:endParaRPr lang="en-AU" sz="1600" dirty="0"/>
          </a:p>
          <a:p>
            <a:pPr lvl="2"/>
            <a:r>
              <a:rPr lang="ru-RU" sz="1600" dirty="0"/>
              <a:t>Проектирование и изготовление </a:t>
            </a:r>
            <a:r>
              <a:rPr lang="ru-RU" sz="1600" dirty="0" err="1"/>
              <a:t>жёлобов</a:t>
            </a:r>
            <a:endParaRPr lang="en-AU" sz="1600" dirty="0"/>
          </a:p>
          <a:p>
            <a:pPr lvl="2"/>
            <a:r>
              <a:rPr lang="ru-RU" sz="1600" dirty="0"/>
              <a:t>Проектирование и изготовление гидроциклонов для плотной среды и классификационных гидроциклонов</a:t>
            </a:r>
            <a:endParaRPr lang="en-AU" sz="1600" dirty="0"/>
          </a:p>
          <a:p>
            <a:pPr lvl="2"/>
            <a:r>
              <a:rPr lang="ru-RU" sz="1600" dirty="0"/>
              <a:t>Техническая поддержка продукции</a:t>
            </a:r>
            <a:endParaRPr lang="en-AU" sz="1600" dirty="0"/>
          </a:p>
          <a:p>
            <a:pPr lvl="2"/>
            <a:r>
              <a:rPr lang="ru-RU" sz="1600" dirty="0"/>
              <a:t>Мониторинг состояния</a:t>
            </a:r>
            <a:endParaRPr lang="en-AU" sz="1600" dirty="0"/>
          </a:p>
          <a:p>
            <a:pPr lvl="2"/>
            <a:r>
              <a:rPr lang="ru-RU" sz="1600" dirty="0"/>
              <a:t>Обслуживание на площадке</a:t>
            </a:r>
            <a:r>
              <a:rPr lang="en-AU" sz="1600" dirty="0"/>
              <a:t> – </a:t>
            </a:r>
            <a:r>
              <a:rPr lang="ru-RU" sz="1600" dirty="0"/>
              <a:t>монтаж промышленной керамической плитки и труб</a:t>
            </a:r>
            <a:r>
              <a:rPr lang="en-AU" sz="1600" dirty="0"/>
              <a:t> (2017)</a:t>
            </a:r>
          </a:p>
          <a:p>
            <a:pPr lvl="2"/>
            <a:r>
              <a:rPr lang="ru-RU" sz="1600" dirty="0"/>
              <a:t>Агентское соглашение с</a:t>
            </a:r>
            <a:endParaRPr lang="en-AU" sz="1600" b="1" dirty="0"/>
          </a:p>
          <a:p>
            <a:pPr marL="914400" lvl="2" indent="0">
              <a:buNone/>
            </a:pPr>
            <a:endParaRPr lang="en-AU" sz="1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48" y="1943360"/>
            <a:ext cx="1296143" cy="592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5180783"/>
            <a:ext cx="1296143" cy="848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DADB73-13E0-409F-8789-C2C6CB0D8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935982"/>
            <a:ext cx="1368152" cy="637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9884B4-D2CD-4B7F-87A4-A65DDA68F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832" y="2573883"/>
            <a:ext cx="1863490" cy="33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D3E0670-5DB2-4BDE-B844-25963DA97576}"/>
              </a:ext>
            </a:extLst>
          </p:cNvPr>
          <p:cNvSpPr txBox="1">
            <a:spLocks/>
          </p:cNvSpPr>
          <p:nvPr/>
        </p:nvSpPr>
        <p:spPr>
          <a:xfrm>
            <a:off x="3071664" y="-171400"/>
            <a:ext cx="9217024" cy="1017844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44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есть проблемы с износом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У нас есть решения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broken toilet on the side of a road&#10;&#10;Description automatically generated with medium confidence">
            <a:extLst>
              <a:ext uri="{FF2B5EF4-FFF2-40B4-BE49-F238E27FC236}">
                <a16:creationId xmlns:a16="http://schemas.microsoft.com/office/drawing/2014/main" id="{357818A3-31F7-4AB1-8714-643270123C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08" y="1282049"/>
            <a:ext cx="3539232" cy="2654424"/>
          </a:xfrm>
          <a:prstGeom prst="rect">
            <a:avLst/>
          </a:prstGeom>
        </p:spPr>
      </p:pic>
      <p:pic>
        <p:nvPicPr>
          <p:cNvPr id="8" name="Picture 7" descr="A picture containing dirty&#10;&#10;Description automatically generated">
            <a:extLst>
              <a:ext uri="{FF2B5EF4-FFF2-40B4-BE49-F238E27FC236}">
                <a16:creationId xmlns:a16="http://schemas.microsoft.com/office/drawing/2014/main" id="{D0502800-7DCF-4051-B185-A22FCB5D0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08" y="1268760"/>
            <a:ext cx="3539232" cy="2654424"/>
          </a:xfrm>
          <a:prstGeom prst="rect">
            <a:avLst/>
          </a:prstGeom>
        </p:spPr>
      </p:pic>
      <p:pic>
        <p:nvPicPr>
          <p:cNvPr id="12" name="Picture 11" descr="A close-up of a human skull&#10;&#10;Description automatically generated with low confidence">
            <a:extLst>
              <a:ext uri="{FF2B5EF4-FFF2-40B4-BE49-F238E27FC236}">
                <a16:creationId xmlns:a16="http://schemas.microsoft.com/office/drawing/2014/main" id="{B35DC0C7-BACE-4CB4-BCBE-32A0AD462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1268760"/>
            <a:ext cx="3539232" cy="265442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BCC6CE8-0C47-4F7B-A131-9B909B52C0E7}"/>
              </a:ext>
            </a:extLst>
          </p:cNvPr>
          <p:cNvSpPr txBox="1">
            <a:spLocks/>
          </p:cNvSpPr>
          <p:nvPr/>
        </p:nvSpPr>
        <p:spPr bwMode="auto">
          <a:xfrm>
            <a:off x="420284" y="4345500"/>
            <a:ext cx="1114832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400" dirty="0"/>
              <a:t>Задача</a:t>
            </a:r>
            <a:r>
              <a:rPr lang="en-AU" sz="2400" dirty="0"/>
              <a:t>: </a:t>
            </a:r>
            <a:r>
              <a:rPr lang="ru-RU" sz="2400" dirty="0"/>
              <a:t>увеличить срок службы трубы</a:t>
            </a:r>
            <a:r>
              <a:rPr lang="en-US" sz="2400" dirty="0"/>
              <a:t>,</a:t>
            </a:r>
            <a:r>
              <a:rPr lang="ru-RU" sz="2400" dirty="0"/>
              <a:t> футерованной керамическими плитками толщиной 25 мм</a:t>
            </a:r>
            <a:endParaRPr lang="en-AU" sz="2400" dirty="0"/>
          </a:p>
          <a:p>
            <a:pPr marL="0" indent="0">
              <a:buFont typeface="Arial" charset="0"/>
              <a:buNone/>
            </a:pPr>
            <a:endParaRPr lang="en-AU" sz="2400" dirty="0"/>
          </a:p>
          <a:p>
            <a:pPr marL="0" indent="0">
              <a:buFont typeface="Arial" charset="0"/>
              <a:buNone/>
            </a:pPr>
            <a:r>
              <a:rPr lang="ru-RU" sz="2400" dirty="0"/>
              <a:t>Ожидаемый срок службы </a:t>
            </a:r>
            <a:r>
              <a:rPr lang="en-AU" sz="2400" dirty="0"/>
              <a:t>– 36 </a:t>
            </a:r>
            <a:r>
              <a:rPr lang="ru-RU" sz="2400" dirty="0"/>
              <a:t>недель</a:t>
            </a:r>
            <a:endParaRPr lang="en-AU" sz="1600" dirty="0"/>
          </a:p>
          <a:p>
            <a:pPr marL="914400" lvl="2" indent="0">
              <a:buFont typeface="Arial" charset="0"/>
              <a:buNone/>
            </a:pPr>
            <a:endParaRPr lang="en-A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2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D3E0670-5DB2-4BDE-B844-25963DA97576}"/>
              </a:ext>
            </a:extLst>
          </p:cNvPr>
          <p:cNvSpPr txBox="1">
            <a:spLocks/>
          </p:cNvSpPr>
          <p:nvPr/>
        </p:nvSpPr>
        <p:spPr>
          <a:xfrm>
            <a:off x="3287688" y="-171400"/>
            <a:ext cx="8136904" cy="1017844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44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есть проблемы с износом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У нас есть решения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BCC6CE8-0C47-4F7B-A131-9B909B52C0E7}"/>
              </a:ext>
            </a:extLst>
          </p:cNvPr>
          <p:cNvSpPr txBox="1">
            <a:spLocks/>
          </p:cNvSpPr>
          <p:nvPr/>
        </p:nvSpPr>
        <p:spPr bwMode="auto">
          <a:xfrm>
            <a:off x="420284" y="4345500"/>
            <a:ext cx="1158037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400" dirty="0"/>
              <a:t>Решение</a:t>
            </a:r>
            <a:r>
              <a:rPr lang="en-AU" sz="2400" dirty="0"/>
              <a:t>: </a:t>
            </a:r>
            <a:r>
              <a:rPr lang="ru-RU" sz="2400" dirty="0"/>
              <a:t>компания </a:t>
            </a:r>
            <a:r>
              <a:rPr lang="en-AU" sz="2400" dirty="0"/>
              <a:t>HMA </a:t>
            </a:r>
            <a:r>
              <a:rPr lang="ru-RU" sz="2400" dirty="0"/>
              <a:t>поставляет трубу, футерованную фирменной плиткой </a:t>
            </a:r>
            <a:r>
              <a:rPr lang="en-AU" sz="2400" dirty="0" err="1"/>
              <a:t>Tru</a:t>
            </a:r>
            <a:r>
              <a:rPr lang="en-AU" sz="2400" dirty="0"/>
              <a:t>-Arc </a:t>
            </a:r>
            <a:r>
              <a:rPr lang="en-AU" sz="2400" dirty="0" err="1"/>
              <a:t>SiTech</a:t>
            </a:r>
            <a:r>
              <a:rPr lang="ru-RU" sz="2400" dirty="0"/>
              <a:t> толщиной 20 мм</a:t>
            </a:r>
            <a:r>
              <a:rPr lang="en-AU" sz="2400" dirty="0"/>
              <a:t> </a:t>
            </a:r>
            <a:endParaRPr lang="en-AU" sz="1600" dirty="0">
              <a:solidFill>
                <a:srgbClr val="FF0000"/>
              </a:solidFill>
            </a:endParaRPr>
          </a:p>
        </p:txBody>
      </p:sp>
      <p:pic>
        <p:nvPicPr>
          <p:cNvPr id="3" name="Picture 2" descr="A picture containing ground&#10;&#10;Description automatically generated">
            <a:extLst>
              <a:ext uri="{FF2B5EF4-FFF2-40B4-BE49-F238E27FC236}">
                <a16:creationId xmlns:a16="http://schemas.microsoft.com/office/drawing/2014/main" id="{B5855EAE-0440-4CDE-83FA-7C9679818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176021"/>
            <a:ext cx="3707904" cy="2780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C5C21E-0693-4F4B-941F-E4BBE0F3D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49" y="1134320"/>
            <a:ext cx="2139702" cy="2852936"/>
          </a:xfrm>
          <a:prstGeom prst="rect">
            <a:avLst/>
          </a:prstGeom>
        </p:spPr>
      </p:pic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3A792688-CD33-4262-B7C5-8F790A5E6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12" y="1170324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D3E0670-5DB2-4BDE-B844-25963DA97576}"/>
              </a:ext>
            </a:extLst>
          </p:cNvPr>
          <p:cNvSpPr txBox="1">
            <a:spLocks/>
          </p:cNvSpPr>
          <p:nvPr/>
        </p:nvSpPr>
        <p:spPr>
          <a:xfrm>
            <a:off x="3287688" y="-171400"/>
            <a:ext cx="8136904" cy="1017844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44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есть проблемы с износом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У нас есть решения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BCC6CE8-0C47-4F7B-A131-9B909B52C0E7}"/>
              </a:ext>
            </a:extLst>
          </p:cNvPr>
          <p:cNvSpPr txBox="1">
            <a:spLocks/>
          </p:cNvSpPr>
          <p:nvPr/>
        </p:nvSpPr>
        <p:spPr bwMode="auto">
          <a:xfrm>
            <a:off x="0" y="4345500"/>
            <a:ext cx="12192000" cy="181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400" dirty="0"/>
              <a:t>В результате срок службы значительно увеличился.</a:t>
            </a:r>
            <a:r>
              <a:rPr lang="en-AU" sz="2400" dirty="0"/>
              <a:t> </a:t>
            </a:r>
            <a:r>
              <a:rPr lang="ru-RU" sz="2400" dirty="0"/>
              <a:t>Трубу заменили во время планового техобслуживания спустя почти три года с момента установки</a:t>
            </a:r>
            <a:r>
              <a:rPr lang="en-AU" sz="2400" dirty="0"/>
              <a:t>.</a:t>
            </a:r>
          </a:p>
          <a:p>
            <a:pPr marL="0" indent="0">
              <a:buFont typeface="Arial" charset="0"/>
              <a:buNone/>
            </a:pPr>
            <a:r>
              <a:rPr lang="ru-RU" sz="2400" spc="-50" dirty="0"/>
              <a:t>Ожидаемый срок службы</a:t>
            </a:r>
            <a:r>
              <a:rPr lang="en-AU" sz="2400" spc="-50" dirty="0"/>
              <a:t> – 144 </a:t>
            </a:r>
            <a:r>
              <a:rPr lang="ru-RU" sz="2400" spc="-50" dirty="0"/>
              <a:t>недели. Увеличение срока службы в 4 раза</a:t>
            </a:r>
            <a:r>
              <a:rPr lang="en-US" sz="2400" spc="-50" dirty="0"/>
              <a:t>.</a:t>
            </a:r>
            <a:r>
              <a:rPr lang="en-AU" sz="2400" spc="-50" dirty="0"/>
              <a:t> </a:t>
            </a:r>
          </a:p>
          <a:p>
            <a:pPr marL="0" indent="0">
              <a:buFont typeface="Arial" charset="0"/>
              <a:buNone/>
            </a:pPr>
            <a:r>
              <a:rPr lang="ru-RU" sz="2400" dirty="0"/>
              <a:t>Футеровка потрескалась, но не вышла из строя.</a:t>
            </a:r>
            <a:endParaRPr lang="en-AU" sz="1600" dirty="0"/>
          </a:p>
          <a:p>
            <a:pPr marL="914400" lvl="2" indent="0">
              <a:buFont typeface="Arial" charset="0"/>
              <a:buNone/>
            </a:pPr>
            <a:endParaRPr lang="en-AU" sz="1600" dirty="0">
              <a:solidFill>
                <a:srgbClr val="FF0000"/>
              </a:solidFill>
            </a:endParaRPr>
          </a:p>
        </p:txBody>
      </p:sp>
      <p:pic>
        <p:nvPicPr>
          <p:cNvPr id="6" name="Picture 5" descr="A picture containing dirty&#10;&#10;Description automatically generated">
            <a:extLst>
              <a:ext uri="{FF2B5EF4-FFF2-40B4-BE49-F238E27FC236}">
                <a16:creationId xmlns:a16="http://schemas.microsoft.com/office/drawing/2014/main" id="{E1B4582D-4BA2-4E52-BE04-0A69D7B6A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r="16393"/>
          <a:stretch/>
        </p:blipFill>
        <p:spPr>
          <a:xfrm>
            <a:off x="1415480" y="1124744"/>
            <a:ext cx="4182696" cy="3137022"/>
          </a:xfrm>
          <a:prstGeom prst="rect">
            <a:avLst/>
          </a:prstGeom>
        </p:spPr>
      </p:pic>
      <p:pic>
        <p:nvPicPr>
          <p:cNvPr id="13" name="Picture 12" descr="A close-up of a person's eye&#10;&#10;Description automatically generated with low confidence">
            <a:extLst>
              <a:ext uri="{FF2B5EF4-FFF2-40B4-BE49-F238E27FC236}">
                <a16:creationId xmlns:a16="http://schemas.microsoft.com/office/drawing/2014/main" id="{AC2FD627-EC3E-4C1E-9EF5-E3B0693E75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 b="17935"/>
          <a:stretch/>
        </p:blipFill>
        <p:spPr>
          <a:xfrm rot="5400000">
            <a:off x="7116663" y="601907"/>
            <a:ext cx="3137022" cy="418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D3E0670-5DB2-4BDE-B844-25963DA97576}"/>
              </a:ext>
            </a:extLst>
          </p:cNvPr>
          <p:cNvSpPr txBox="1">
            <a:spLocks/>
          </p:cNvSpPr>
          <p:nvPr/>
        </p:nvSpPr>
        <p:spPr>
          <a:xfrm>
            <a:off x="3287688" y="-171400"/>
            <a:ext cx="8136904" cy="1017844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44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есть проблемы с износом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У нас есть решения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93396-EED3-449B-99B5-4A146DEB5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9" t="-443" r="2585" b="443"/>
          <a:stretch/>
        </p:blipFill>
        <p:spPr>
          <a:xfrm>
            <a:off x="695400" y="1124744"/>
            <a:ext cx="4002651" cy="3001988"/>
          </a:xfrm>
          <a:prstGeom prst="rect">
            <a:avLst/>
          </a:prstGeom>
        </p:spPr>
      </p:pic>
      <p:pic>
        <p:nvPicPr>
          <p:cNvPr id="9" name="Picture 8" descr="A picture containing building, stone, building material, brick&#10;&#10;Description automatically generated">
            <a:extLst>
              <a:ext uri="{FF2B5EF4-FFF2-40B4-BE49-F238E27FC236}">
                <a16:creationId xmlns:a16="http://schemas.microsoft.com/office/drawing/2014/main" id="{E2E49265-8173-4D1A-B070-B2CA7B4A3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38" y="1149220"/>
            <a:ext cx="3987527" cy="2990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77033F-640B-418F-8D3E-E7AB98401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9" t="-443" r="2585" b="443"/>
          <a:stretch/>
        </p:blipFill>
        <p:spPr>
          <a:xfrm>
            <a:off x="191344" y="1142069"/>
            <a:ext cx="4002651" cy="3001988"/>
          </a:xfrm>
          <a:prstGeom prst="rect">
            <a:avLst/>
          </a:prstGeom>
        </p:spPr>
      </p:pic>
      <p:pic>
        <p:nvPicPr>
          <p:cNvPr id="7" name="Picture 6" descr="A picture containing ground, outdoor, building, stone&#10;&#10;Description automatically generated">
            <a:extLst>
              <a:ext uri="{FF2B5EF4-FFF2-40B4-BE49-F238E27FC236}">
                <a16:creationId xmlns:a16="http://schemas.microsoft.com/office/drawing/2014/main" id="{D3DDA7DD-A547-43A5-948A-2BAAB7B35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35" y="2946342"/>
            <a:ext cx="3990129" cy="29925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D285B8-CAD7-4D7C-98D2-8824DC9F658D}"/>
              </a:ext>
            </a:extLst>
          </p:cNvPr>
          <p:cNvSpPr txBox="1">
            <a:spLocks/>
          </p:cNvSpPr>
          <p:nvPr/>
        </p:nvSpPr>
        <p:spPr bwMode="auto">
          <a:xfrm>
            <a:off x="0" y="4425198"/>
            <a:ext cx="4002651" cy="5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400" dirty="0"/>
              <a:t>Старая установка отработала 6 месяцев, а затем регулярно требовалось обслуживание и ремонт</a:t>
            </a:r>
            <a:r>
              <a:rPr lang="en-AU" sz="2400" dirty="0"/>
              <a:t>. </a:t>
            </a:r>
            <a:endParaRPr lang="en-A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D3E0670-5DB2-4BDE-B844-25963DA97576}"/>
              </a:ext>
            </a:extLst>
          </p:cNvPr>
          <p:cNvSpPr txBox="1">
            <a:spLocks/>
          </p:cNvSpPr>
          <p:nvPr/>
        </p:nvSpPr>
        <p:spPr>
          <a:xfrm>
            <a:off x="3287688" y="-243408"/>
            <a:ext cx="8136904" cy="1089852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44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есть проблемы с износом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У нас есть решения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0E44DE-B00C-46D1-A321-8D8BDF9B2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60" y="1194206"/>
            <a:ext cx="4047532" cy="30356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EEB370-E264-468F-B1C6-182B0675D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73" y="1268760"/>
            <a:ext cx="4047532" cy="3035649"/>
          </a:xfrm>
          <a:prstGeom prst="rect">
            <a:avLst/>
          </a:prstGeom>
        </p:spPr>
      </p:pic>
      <p:pic>
        <p:nvPicPr>
          <p:cNvPr id="16" name="Picture 15" descr="A picture containing floor, tiled, bathroom&#10;&#10;Description automatically generated">
            <a:extLst>
              <a:ext uri="{FF2B5EF4-FFF2-40B4-BE49-F238E27FC236}">
                <a16:creationId xmlns:a16="http://schemas.microsoft.com/office/drawing/2014/main" id="{D5D05778-86CD-453B-9F31-77030F03DF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999" y="2814846"/>
            <a:ext cx="3773356" cy="2830017"/>
          </a:xfrm>
          <a:prstGeom prst="rect">
            <a:avLst/>
          </a:prstGeom>
        </p:spPr>
      </p:pic>
      <p:pic>
        <p:nvPicPr>
          <p:cNvPr id="6" name="Picture 5" descr="A black and white tiled wall&#10;&#10;Description automatically generated with low confidence">
            <a:extLst>
              <a:ext uri="{FF2B5EF4-FFF2-40B4-BE49-F238E27FC236}">
                <a16:creationId xmlns:a16="http://schemas.microsoft.com/office/drawing/2014/main" id="{429DEB29-045E-4188-92F8-3C2A071D7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2362" y="2814847"/>
            <a:ext cx="3773356" cy="28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D3E0670-5DB2-4BDE-B844-25963DA97576}"/>
              </a:ext>
            </a:extLst>
          </p:cNvPr>
          <p:cNvSpPr txBox="1">
            <a:spLocks/>
          </p:cNvSpPr>
          <p:nvPr/>
        </p:nvSpPr>
        <p:spPr>
          <a:xfrm>
            <a:off x="3287688" y="-171400"/>
            <a:ext cx="8136904" cy="1017844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44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есть проблемы с износом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У нас есть решения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A picture containing ground, concrete, cement, stone&#10;&#10;Description automatically generated">
            <a:extLst>
              <a:ext uri="{FF2B5EF4-FFF2-40B4-BE49-F238E27FC236}">
                <a16:creationId xmlns:a16="http://schemas.microsoft.com/office/drawing/2014/main" id="{FEFEAD45-0764-457D-ABD1-F80A02218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6" y="1271674"/>
            <a:ext cx="3003798" cy="4005064"/>
          </a:xfrm>
          <a:prstGeom prst="rect">
            <a:avLst/>
          </a:prstGeom>
        </p:spPr>
      </p:pic>
      <p:pic>
        <p:nvPicPr>
          <p:cNvPr id="8" name="Picture 7" descr="A picture containing indoor, tiled, tile, white&#10;&#10;Description automatically generated">
            <a:extLst>
              <a:ext uri="{FF2B5EF4-FFF2-40B4-BE49-F238E27FC236}">
                <a16:creationId xmlns:a16="http://schemas.microsoft.com/office/drawing/2014/main" id="{1D36878E-3143-4316-AE8A-829878F3C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1258738"/>
            <a:ext cx="3003798" cy="4005064"/>
          </a:xfrm>
          <a:prstGeom prst="rect">
            <a:avLst/>
          </a:prstGeom>
        </p:spPr>
      </p:pic>
      <p:pic>
        <p:nvPicPr>
          <p:cNvPr id="11" name="Picture 10" descr="A person standing next to a large machine&#10;&#10;Description automatically generated with low confidence">
            <a:extLst>
              <a:ext uri="{FF2B5EF4-FFF2-40B4-BE49-F238E27FC236}">
                <a16:creationId xmlns:a16="http://schemas.microsoft.com/office/drawing/2014/main" id="{BEA5DE45-1D3C-42C2-A402-094897EE58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r="1357" b="10751"/>
          <a:stretch/>
        </p:blipFill>
        <p:spPr>
          <a:xfrm>
            <a:off x="6816080" y="1269404"/>
            <a:ext cx="4194722" cy="31460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284C52-13DA-4A8A-AB57-DD68D386DB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0" t="20428" r="19993" b="17024"/>
          <a:stretch/>
        </p:blipFill>
        <p:spPr>
          <a:xfrm>
            <a:off x="8645818" y="4077072"/>
            <a:ext cx="2939818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1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D3E0670-5DB2-4BDE-B844-25963DA97576}"/>
              </a:ext>
            </a:extLst>
          </p:cNvPr>
          <p:cNvSpPr txBox="1">
            <a:spLocks/>
          </p:cNvSpPr>
          <p:nvPr/>
        </p:nvSpPr>
        <p:spPr>
          <a:xfrm>
            <a:off x="3287688" y="-171400"/>
            <a:ext cx="8136904" cy="1017844"/>
          </a:xfrm>
          <a:prstGeom prst="rect">
            <a:avLst/>
          </a:prstGeo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44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есть проблемы с износом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У нас есть решения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BCC6CE8-0C47-4F7B-A131-9B909B52C0E7}"/>
              </a:ext>
            </a:extLst>
          </p:cNvPr>
          <p:cNvSpPr txBox="1">
            <a:spLocks/>
          </p:cNvSpPr>
          <p:nvPr/>
        </p:nvSpPr>
        <p:spPr bwMode="auto">
          <a:xfrm>
            <a:off x="3215680" y="5179504"/>
            <a:ext cx="5760640" cy="5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400" dirty="0"/>
              <a:t>После 12 месяцев эксплуатации</a:t>
            </a:r>
            <a:r>
              <a:rPr lang="en-US" sz="2400" dirty="0"/>
              <a:t>.</a:t>
            </a:r>
            <a:endParaRPr lang="en-AU" sz="2400" dirty="0"/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ru-RU" sz="2400" dirty="0">
                <a:solidFill>
                  <a:srgbClr val="FF0000"/>
                </a:solidFill>
              </a:rPr>
              <a:t>На данный момент ожидаемый срок службы составляет </a:t>
            </a:r>
            <a:r>
              <a:rPr lang="en-AU" sz="2400" dirty="0">
                <a:solidFill>
                  <a:srgbClr val="FF0000"/>
                </a:solidFill>
              </a:rPr>
              <a:t>24 </a:t>
            </a:r>
            <a:r>
              <a:rPr lang="ru-RU" sz="2400" dirty="0">
                <a:solidFill>
                  <a:srgbClr val="FF0000"/>
                </a:solidFill>
              </a:rPr>
              <a:t>месяца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AU" sz="1600" dirty="0">
              <a:solidFill>
                <a:srgbClr val="FF0000"/>
              </a:solidFill>
            </a:endParaRPr>
          </a:p>
        </p:txBody>
      </p:sp>
      <p:pic>
        <p:nvPicPr>
          <p:cNvPr id="3" name="Picture 2" descr="A picture containing ground, building, stone, building material&#10;&#10;Description automatically generated">
            <a:extLst>
              <a:ext uri="{FF2B5EF4-FFF2-40B4-BE49-F238E27FC236}">
                <a16:creationId xmlns:a16="http://schemas.microsoft.com/office/drawing/2014/main" id="{AE5CBF6D-DEF3-481D-85F9-D0AAEFC59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42" y="1340768"/>
            <a:ext cx="5118315" cy="3838736"/>
          </a:xfrm>
          <a:prstGeom prst="rect">
            <a:avLst/>
          </a:prstGeom>
        </p:spPr>
      </p:pic>
      <p:pic>
        <p:nvPicPr>
          <p:cNvPr id="7" name="Picture 6" descr="A picture containing building, floor&#10;&#10;Description automatically generated">
            <a:extLst>
              <a:ext uri="{FF2B5EF4-FFF2-40B4-BE49-F238E27FC236}">
                <a16:creationId xmlns:a16="http://schemas.microsoft.com/office/drawing/2014/main" id="{B347CFFA-7206-4FA8-919A-6F3016608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" y="1697360"/>
            <a:ext cx="3381840" cy="4509120"/>
          </a:xfrm>
          <a:prstGeom prst="rect">
            <a:avLst/>
          </a:prstGeom>
        </p:spPr>
      </p:pic>
      <p:pic>
        <p:nvPicPr>
          <p:cNvPr id="9" name="Picture 8" descr="A picture containing outdoor, ground, building, sidewalk&#10;&#10;Description automatically generated">
            <a:extLst>
              <a:ext uri="{FF2B5EF4-FFF2-40B4-BE49-F238E27FC236}">
                <a16:creationId xmlns:a16="http://schemas.microsoft.com/office/drawing/2014/main" id="{F49253C8-382A-44A2-90EB-7CA188CCF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697360"/>
            <a:ext cx="338184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HMA Gro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5724AB5-1969-4122-8BF1-7D04F785932F}" vid="{9C65684B-4ACF-409F-9CE1-9F2B1ACE77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Wear Solutions</Template>
  <TotalTime>1895</TotalTime>
  <Words>321</Words>
  <Application>Microsoft Office PowerPoint</Application>
  <PresentationFormat>Широкоэкранный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HMA Group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Conroy</dc:creator>
  <cp:lastModifiedBy>Sergei Leyman</cp:lastModifiedBy>
  <cp:revision>119</cp:revision>
  <dcterms:created xsi:type="dcterms:W3CDTF">2016-12-04T23:31:42Z</dcterms:created>
  <dcterms:modified xsi:type="dcterms:W3CDTF">2023-08-31T10:19:45Z</dcterms:modified>
</cp:coreProperties>
</file>