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69" r:id="rId4"/>
    <p:sldId id="273" r:id="rId5"/>
    <p:sldId id="262" r:id="rId6"/>
    <p:sldId id="263" r:id="rId7"/>
    <p:sldId id="264" r:id="rId8"/>
    <p:sldId id="265" r:id="rId9"/>
    <p:sldId id="298" r:id="rId10"/>
    <p:sldId id="300" r:id="rId11"/>
    <p:sldId id="301" r:id="rId12"/>
    <p:sldId id="306" r:id="rId13"/>
    <p:sldId id="302" r:id="rId14"/>
    <p:sldId id="303" r:id="rId15"/>
    <p:sldId id="304" r:id="rId16"/>
    <p:sldId id="305" r:id="rId17"/>
    <p:sldId id="272" r:id="rId18"/>
    <p:sldId id="307" r:id="rId1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70" d="100"/>
          <a:sy n="70" d="100"/>
        </p:scale>
        <p:origin x="11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584061-F116-45EC-8ABD-4943176B7075}" type="datetimeFigureOut">
              <a:rPr lang="en-US"/>
              <a:pPr>
                <a:defRPr/>
              </a:pPr>
              <a:t>8/31/2023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4FFEB0-67C5-441F-B92B-C88EA1742A7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4809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C0D5F3-F716-42BA-9BAA-2324F1F8606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1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87624" y="1340768"/>
            <a:ext cx="6984776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336000" cy="4593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57192"/>
            <a:ext cx="311622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ma_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4210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8520" y="-27384"/>
            <a:ext cx="1584176" cy="15121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683568" y="0"/>
            <a:ext cx="1584176" cy="105273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60648"/>
            <a:ext cx="1619672" cy="648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1331640" y="332656"/>
            <a:ext cx="648072" cy="64807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176"/>
            <a:ext cx="9144000" cy="555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000" cy="6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87624" y="1268760"/>
            <a:ext cx="7344816" cy="4104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578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6165304"/>
            <a:ext cx="88035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2" descr="C:\Users\mhall\Documents\HMA\Marketing\STM Logo\HMA_Footers_A4 potrait (no location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4"/>
          <a:stretch/>
        </p:blipFill>
        <p:spPr bwMode="auto">
          <a:xfrm>
            <a:off x="34893" y="6165304"/>
            <a:ext cx="9091612" cy="2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33256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2144"/>
            <a:ext cx="9144000" cy="55520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59632" y="4005064"/>
            <a:ext cx="68407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pexeurasia@gmail.com" TargetMode="External"/><Relationship Id="rId2" Type="http://schemas.openxmlformats.org/officeDocument/2006/relationships/hyperlink" Target="mailto:info@mssapex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hyperlink" Target="http://www.mssapex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" y="1116124"/>
            <a:ext cx="2987824" cy="22408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34475"/>
          <a:stretch/>
        </p:blipFill>
        <p:spPr>
          <a:xfrm rot="5400000">
            <a:off x="408975" y="3694974"/>
            <a:ext cx="2240867" cy="29878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84" y="4068452"/>
            <a:ext cx="2987824" cy="22408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1116124"/>
            <a:ext cx="2987824" cy="22408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r="5453"/>
          <a:stretch/>
        </p:blipFill>
        <p:spPr>
          <a:xfrm>
            <a:off x="3064632" y="1116124"/>
            <a:ext cx="2987824" cy="22408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9152"/>
          <a:stretch/>
        </p:blipFill>
        <p:spPr>
          <a:xfrm>
            <a:off x="6152808" y="4068452"/>
            <a:ext cx="2988840" cy="22408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54936" y="3481889"/>
            <a:ext cx="2880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latin typeface="+mn-lt"/>
              </a:rPr>
              <a:t>Стандарт </a:t>
            </a:r>
            <a:r>
              <a:rPr lang="en-AU" altLang="en-US" dirty="0">
                <a:latin typeface="+mn-lt"/>
              </a:rPr>
              <a:t>HMA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1134"/>
            <a:ext cx="3456384" cy="25913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19" y="2405518"/>
            <a:ext cx="3470969" cy="26027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67" y="2996952"/>
            <a:ext cx="3427412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68313" y="4941888"/>
            <a:ext cx="850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0" y="972017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l"/>
            <a:r>
              <a:rPr lang="ru-RU" sz="1050" b="0" i="0" dirty="0">
                <a:solidFill>
                  <a:srgbClr val="374151"/>
                </a:solidFill>
                <a:effectLst/>
                <a:latin typeface="Söhne"/>
              </a:rPr>
              <a:t>Фотографии подробно показывают изделие, поставленное другим поставщиком. Изделие было отправлено в HMA для перефутеровки и улучшения дизайна. Достигнут срок службы в 6 недель до разрушения. Отмечено минимальное износа фактического материала плитки.</a:t>
            </a:r>
            <a:endParaRPr lang="en-AU" altLang="en-US" sz="1200" dirty="0">
              <a:latin typeface="+mn-lt"/>
            </a:endParaRPr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1" y="1798545"/>
            <a:ext cx="342741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15" y="1798545"/>
            <a:ext cx="342741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64" y="1508940"/>
            <a:ext cx="3154824" cy="236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8" y="1496694"/>
            <a:ext cx="3156068" cy="236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5" y="1510406"/>
            <a:ext cx="3161151" cy="236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2" y="3690452"/>
            <a:ext cx="3596968" cy="26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44" y="3690452"/>
            <a:ext cx="3591144" cy="26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92" y="2765527"/>
            <a:ext cx="3956158" cy="296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55375" y="5745650"/>
            <a:ext cx="835183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r>
              <a:rPr lang="ru-RU" sz="1200" dirty="0"/>
              <a:t>После успешных испытаний с использованием методов футеровки HMA был применен материал Sitech для литья входных отверстий, чтобы дополнительно увеличить срок службы. Этот изделие теперь находится в эксплуатации, а оригинальная конструкция была перефутерована до аналогичных характеристик.</a:t>
            </a:r>
            <a:endParaRPr lang="en-AU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082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B6738-1E7C-417E-97FD-9076FF088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0" y="2924944"/>
            <a:ext cx="4103440" cy="3077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C2FD9-008F-41BD-B8D6-BE68C3C1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96652" cy="36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C677DC-3F73-489B-B203-655EAD8CD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97640" cy="3071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9BDB65-B3F6-4287-9A13-210F4F4B6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92" y="3020364"/>
            <a:ext cx="4094880" cy="30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B17DF-C8A2-4BE6-8804-4A5A45264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5" y="2880629"/>
            <a:ext cx="4128459" cy="309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1C89D-CC2D-4DE3-BBCE-08155BA56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06" y="1412776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ECEB6-65EF-4A62-9C52-D45FB6B3D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7" y="1700148"/>
            <a:ext cx="2468812" cy="3291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C086D-D3CF-4708-899D-643D3E6E3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94" y="1700148"/>
            <a:ext cx="2468812" cy="329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13813-1D99-42ED-8DBA-D4B57AB7C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148"/>
            <a:ext cx="2468813" cy="32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136D9-3442-4871-92E4-EB7B552F6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" y="3779414"/>
            <a:ext cx="3384376" cy="2538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55AFA-4037-4295-B2B5-6AF9377C7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384376" cy="2538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0D36F-0168-4EBB-8DCB-BCDD19DD0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49" y="1052736"/>
            <a:ext cx="4512501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984216"/>
            <a:ext cx="619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l" eaLnBrk="1" hangingPunct="1"/>
            <a:r>
              <a:rPr lang="ru-RU" altLang="en-US" dirty="0">
                <a:latin typeface="+mn-lt"/>
              </a:rPr>
              <a:t>Сравнение материалов</a:t>
            </a:r>
            <a:endParaRPr lang="en-AU" altLang="en-US" dirty="0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618817-1AE0-4140-BFFC-B3CA0010E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52590"/>
            <a:ext cx="7920880" cy="49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3548" y="2636912"/>
            <a:ext cx="81369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latin typeface="+mn-lt"/>
              </a:rPr>
              <a:t>Официальный представитель компании </a:t>
            </a:r>
            <a:r>
              <a:rPr lang="en-US" altLang="en-US" dirty="0">
                <a:latin typeface="+mn-lt"/>
              </a:rPr>
              <a:t>HMA Wear Solutions </a:t>
            </a:r>
            <a:r>
              <a:rPr lang="ru-RU" altLang="en-US" dirty="0">
                <a:latin typeface="+mn-lt"/>
              </a:rPr>
              <a:t>на территории СНГ:  </a:t>
            </a:r>
          </a:p>
          <a:p>
            <a:pPr algn="ctr" eaLnBrk="1" hangingPunct="1"/>
            <a:r>
              <a:rPr lang="ru-RU" altLang="en-US" dirty="0">
                <a:latin typeface="+mn-lt"/>
              </a:rPr>
              <a:t>ТОО «</a:t>
            </a:r>
            <a:r>
              <a:rPr lang="en-US" altLang="en-US" dirty="0">
                <a:latin typeface="+mn-lt"/>
              </a:rPr>
              <a:t>APEX MAINTENANCE AND SUPPLY SOLUTIONS</a:t>
            </a:r>
            <a:r>
              <a:rPr lang="ru-RU" altLang="en-US" dirty="0">
                <a:latin typeface="+mn-lt"/>
              </a:rPr>
              <a:t>»</a:t>
            </a:r>
            <a:endParaRPr lang="en-US" altLang="en-US" dirty="0">
              <a:latin typeface="+mn-lt"/>
            </a:endParaRPr>
          </a:p>
          <a:p>
            <a:pPr algn="ctr" eaLnBrk="1" hangingPunct="1"/>
            <a:r>
              <a:rPr lang="en-US" altLang="en-US" dirty="0">
                <a:latin typeface="+mn-lt"/>
              </a:rPr>
              <a:t>+7 705 5102899</a:t>
            </a:r>
          </a:p>
          <a:p>
            <a:pPr algn="ctr" eaLnBrk="1" hangingPunct="1"/>
            <a:r>
              <a:rPr lang="ru-RU" altLang="en-US" dirty="0">
                <a:latin typeface="+mn-lt"/>
              </a:rPr>
              <a:t>Казахстан, г. Алматы, </a:t>
            </a:r>
          </a:p>
          <a:p>
            <a:pPr algn="ctr" eaLnBrk="1" hangingPunct="1"/>
            <a:r>
              <a:rPr lang="ru-RU" altLang="en-US" dirty="0">
                <a:latin typeface="+mn-lt"/>
              </a:rPr>
              <a:t>улица Тимирязева 42 к15/1Б</a:t>
            </a:r>
            <a:r>
              <a:rPr lang="en-US" altLang="en-US" dirty="0">
                <a:latin typeface="+mn-lt"/>
              </a:rPr>
              <a:t>, </a:t>
            </a:r>
            <a:r>
              <a:rPr lang="ru-RU" altLang="en-US" dirty="0">
                <a:latin typeface="+mn-lt"/>
              </a:rPr>
              <a:t>офис 235</a:t>
            </a:r>
            <a:endParaRPr lang="en-US" altLang="en-US" dirty="0">
              <a:latin typeface="+mn-lt"/>
            </a:endParaRPr>
          </a:p>
          <a:p>
            <a:pPr algn="ctr" eaLnBrk="1" hangingPunct="1"/>
            <a:r>
              <a:rPr lang="en-US" altLang="en-US" dirty="0" err="1">
                <a:latin typeface="+mn-lt"/>
                <a:hlinkClick r:id="rId2"/>
              </a:rPr>
              <a:t>info@mssapex</a:t>
            </a:r>
            <a:r>
              <a:rPr lang="ru-RU" altLang="en-US" dirty="0">
                <a:latin typeface="+mn-lt"/>
                <a:hlinkClick r:id="rId2"/>
              </a:rPr>
              <a:t>.</a:t>
            </a:r>
            <a:r>
              <a:rPr lang="en-US" altLang="en-US" dirty="0">
                <a:latin typeface="+mn-lt"/>
                <a:hlinkClick r:id="rId2"/>
              </a:rPr>
              <a:t>com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  <a:hlinkClick r:id="rId3"/>
              </a:rPr>
              <a:t>apexeurasia@gmail.com</a:t>
            </a:r>
            <a:r>
              <a:rPr lang="en-US" altLang="en-US" dirty="0">
                <a:latin typeface="+mn-lt"/>
              </a:rPr>
              <a:t> </a:t>
            </a:r>
          </a:p>
          <a:p>
            <a:pPr algn="ctr" eaLnBrk="1" hangingPunct="1"/>
            <a:r>
              <a:rPr lang="en-US" altLang="en-US" dirty="0">
                <a:latin typeface="+mn-lt"/>
                <a:hlinkClick r:id="rId4"/>
              </a:rPr>
              <a:t>www.mssapex.com</a:t>
            </a:r>
            <a:r>
              <a:rPr lang="en-US" altLang="en-US" dirty="0">
                <a:latin typeface="+mn-lt"/>
              </a:rPr>
              <a:t> </a:t>
            </a:r>
            <a:endParaRPr lang="en-AU" altLang="en-US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B568B-7F48-4327-AE31-23598153B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88640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0" y="1124744"/>
            <a:ext cx="882047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Сведения о</a:t>
            </a:r>
            <a:r>
              <a:rPr lang="en-AU" sz="2400" dirty="0"/>
              <a:t> </a:t>
            </a:r>
            <a:r>
              <a:rPr lang="en-AU" sz="2400" b="1" dirty="0"/>
              <a:t>HMA Wear Solutions</a:t>
            </a:r>
            <a:endParaRPr lang="en-AU" sz="24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Ранее компания была известна под названием</a:t>
            </a:r>
            <a:r>
              <a:rPr lang="en-AU" sz="1600" dirty="0"/>
              <a:t> Greenbank Terotech </a:t>
            </a:r>
            <a:r>
              <a:rPr lang="ru-RU" sz="1600" dirty="0"/>
              <a:t>и (или)</a:t>
            </a:r>
            <a:r>
              <a:rPr lang="en-AU" sz="1600" dirty="0"/>
              <a:t> Ceramatech</a:t>
            </a:r>
          </a:p>
          <a:p>
            <a:pPr marL="625475" lvl="2">
              <a:buNone/>
              <a:tabLst>
                <a:tab pos="447675" algn="l"/>
              </a:tabLst>
            </a:pPr>
            <a:endParaRPr lang="en-AU" sz="1600" dirty="0"/>
          </a:p>
          <a:p>
            <a:pPr marL="625475" lvl="2">
              <a:tabLst>
                <a:tab pos="447675" algn="l"/>
              </a:tabLst>
            </a:pPr>
            <a:endParaRPr lang="en-AU" sz="1600" dirty="0"/>
          </a:p>
          <a:p>
            <a:pPr marL="625475" lvl="2">
              <a:buNone/>
              <a:tabLst>
                <a:tab pos="447675" algn="l"/>
              </a:tabLst>
            </a:pPr>
            <a:endParaRPr lang="en-AU" sz="1600" dirty="0"/>
          </a:p>
          <a:p>
            <a:pPr marL="625475" lvl="2">
              <a:buNone/>
              <a:tabLst>
                <a:tab pos="447675" algn="l"/>
              </a:tabLst>
            </a:pPr>
            <a:endParaRPr lang="en-AU" sz="1600" dirty="0"/>
          </a:p>
          <a:p>
            <a:pPr marL="625475" lvl="2">
              <a:buNone/>
              <a:tabLst>
                <a:tab pos="447675" algn="l"/>
              </a:tabLst>
            </a:pPr>
            <a:endParaRPr lang="en-AU" sz="16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Решение проблем износа</a:t>
            </a:r>
            <a:r>
              <a:rPr lang="en-AU" sz="1600" dirty="0"/>
              <a:t> (</a:t>
            </a:r>
            <a:r>
              <a:rPr lang="ru-RU" sz="1600" dirty="0"/>
              <a:t>обычно в трубах</a:t>
            </a:r>
            <a:r>
              <a:rPr lang="en-AU" sz="1600" dirty="0"/>
              <a:t>) </a:t>
            </a:r>
            <a:r>
              <a:rPr lang="ru-RU" sz="1600" dirty="0"/>
              <a:t>с помощью промышленной керамики, белого чугуна и теперь полиуретана</a:t>
            </a:r>
            <a:endParaRPr lang="en-AU" sz="16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Проектирование и изготовление шламопроводов</a:t>
            </a:r>
            <a:endParaRPr lang="en-AU" sz="16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Проектирование и изготовление</a:t>
            </a:r>
            <a:r>
              <a:rPr lang="en-AU" sz="1600" dirty="0"/>
              <a:t> </a:t>
            </a:r>
            <a:r>
              <a:rPr lang="ru-RU" sz="1600" dirty="0"/>
              <a:t>жёлобов</a:t>
            </a:r>
            <a:endParaRPr lang="en-AU" sz="16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Проектирование и изготовление</a:t>
            </a:r>
            <a:r>
              <a:rPr lang="en-AU" sz="1600" dirty="0"/>
              <a:t> </a:t>
            </a:r>
            <a:r>
              <a:rPr lang="ru-RU" sz="1600" dirty="0"/>
              <a:t>гидроциклонов для плотной среды и классификационных гидроциклонов</a:t>
            </a:r>
            <a:endParaRPr lang="en-AU" sz="16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Техническая поддержка продукции</a:t>
            </a:r>
            <a:endParaRPr lang="en-AU" sz="16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Мониторинг состояния</a:t>
            </a:r>
            <a:endParaRPr lang="en-AU" sz="1600" dirty="0"/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Обслуживание на площадке:</a:t>
            </a:r>
            <a:r>
              <a:rPr lang="en-AU" sz="1600" dirty="0"/>
              <a:t> </a:t>
            </a:r>
            <a:r>
              <a:rPr lang="ru-RU" sz="1600" dirty="0"/>
              <a:t>установка промышленной плитки и трубной обвязки</a:t>
            </a:r>
            <a:r>
              <a:rPr lang="en-AU" sz="1600" dirty="0"/>
              <a:t> (2017)</a:t>
            </a:r>
          </a:p>
          <a:p>
            <a:pPr marL="625475" lvl="2">
              <a:tabLst>
                <a:tab pos="447675" algn="l"/>
              </a:tabLst>
            </a:pPr>
            <a:r>
              <a:rPr lang="ru-RU" sz="1600" dirty="0"/>
              <a:t>Агентское соглашение с</a:t>
            </a:r>
            <a:r>
              <a:rPr lang="en-AU" sz="1600" dirty="0"/>
              <a:t> </a:t>
            </a:r>
          </a:p>
          <a:p>
            <a:pPr marL="914400" lvl="2" indent="0">
              <a:buNone/>
            </a:pPr>
            <a:endParaRPr lang="en-AU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4157"/>
            <a:ext cx="1296143" cy="592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45" y="2134157"/>
            <a:ext cx="1368152" cy="637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497" y="2772058"/>
            <a:ext cx="1863490" cy="335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5785069"/>
            <a:ext cx="801213" cy="5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91264" cy="5400600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Опыт и поддержка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Производство промышленной керамики</a:t>
            </a:r>
            <a:endParaRPr lang="en-US" sz="600" dirty="0"/>
          </a:p>
          <a:p>
            <a:pPr marL="0" indent="0">
              <a:buNone/>
            </a:pPr>
            <a:r>
              <a:rPr lang="ru-RU" sz="1600" dirty="0"/>
              <a:t>Руководящий состав</a:t>
            </a:r>
            <a:endParaRPr lang="en-US" sz="1600" dirty="0"/>
          </a:p>
          <a:p>
            <a:pPr eaLnBrk="1" hangingPunct="1"/>
            <a:r>
              <a:rPr lang="en-US" sz="1600" b="1" dirty="0"/>
              <a:t>Brett Azzopardi</a:t>
            </a:r>
            <a:r>
              <a:rPr lang="en-US" sz="1600" dirty="0"/>
              <a:t>		</a:t>
            </a:r>
            <a:r>
              <a:rPr lang="ru-RU" sz="1600" dirty="0"/>
              <a:t>Генеральный менеджер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28 </a:t>
            </a:r>
            <a:r>
              <a:rPr lang="ru-RU" sz="1600" dirty="0"/>
              <a:t>лет</a:t>
            </a:r>
            <a:endParaRPr lang="en-US" sz="1600" dirty="0"/>
          </a:p>
          <a:p>
            <a:pPr eaLnBrk="1" hangingPunct="1"/>
            <a:r>
              <a:rPr lang="en-US" sz="1600" b="1" dirty="0"/>
              <a:t>Patrick Sheehan</a:t>
            </a:r>
            <a:r>
              <a:rPr lang="en-US" sz="1600" dirty="0"/>
              <a:t>		</a:t>
            </a:r>
            <a:r>
              <a:rPr lang="ru-RU" sz="1600" dirty="0"/>
              <a:t>Производственный директор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10 </a:t>
            </a:r>
            <a:r>
              <a:rPr lang="ru-RU" sz="1600" dirty="0"/>
              <a:t>лет</a:t>
            </a:r>
            <a:endParaRPr lang="en-US" sz="1600" dirty="0"/>
          </a:p>
          <a:p>
            <a:pPr eaLnBrk="1" hangingPunct="1"/>
            <a:r>
              <a:rPr lang="en-US" sz="1600" b="1" dirty="0"/>
              <a:t>David McKay</a:t>
            </a:r>
            <a:r>
              <a:rPr lang="en-US" sz="1600" dirty="0"/>
              <a:t>		</a:t>
            </a:r>
            <a:r>
              <a:rPr lang="ru-RU" sz="1600" dirty="0"/>
              <a:t>Руководитель отдела продаж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15 </a:t>
            </a:r>
            <a:r>
              <a:rPr lang="ru-RU" sz="1600" dirty="0"/>
              <a:t>лет</a:t>
            </a:r>
            <a:endParaRPr lang="en-US" sz="1600" dirty="0"/>
          </a:p>
          <a:p>
            <a:r>
              <a:rPr lang="en-US" sz="1600" b="1" dirty="0"/>
              <a:t>Phil Conroy</a:t>
            </a:r>
            <a:r>
              <a:rPr lang="en-US" sz="1600" dirty="0"/>
              <a:t>		</a:t>
            </a:r>
            <a:r>
              <a:rPr lang="ru-RU" sz="1600" dirty="0"/>
              <a:t>Менеджер по международным продажам</a:t>
            </a:r>
            <a:r>
              <a:rPr lang="en-US" sz="1600" dirty="0"/>
              <a:t>	13 </a:t>
            </a:r>
            <a:r>
              <a:rPr lang="ru-RU" sz="1600" dirty="0"/>
              <a:t>лет</a:t>
            </a:r>
            <a:endParaRPr lang="en-US" sz="1600" dirty="0"/>
          </a:p>
          <a:p>
            <a:pPr eaLnBrk="1" hangingPunct="1"/>
            <a:r>
              <a:rPr lang="en-US" sz="1600" b="1" dirty="0"/>
              <a:t>Damian Hargreaves</a:t>
            </a:r>
            <a:r>
              <a:rPr lang="en-US" sz="1600" dirty="0"/>
              <a:t>	</a:t>
            </a:r>
            <a:r>
              <a:rPr lang="ru-RU" sz="1600" dirty="0"/>
              <a:t>Менеджер по продажам в Новом Южном Уэльсе</a:t>
            </a:r>
            <a:r>
              <a:rPr lang="en-US" sz="1600" dirty="0"/>
              <a:t>	24 </a:t>
            </a:r>
            <a:r>
              <a:rPr lang="ru-RU" sz="1600" dirty="0"/>
              <a:t>года</a:t>
            </a:r>
            <a:endParaRPr lang="en-US" sz="1600" dirty="0"/>
          </a:p>
          <a:p>
            <a:pPr marL="0" indent="0" eaLnBrk="1" hangingPunct="1">
              <a:buNone/>
            </a:pPr>
            <a:endParaRPr lang="en-US" sz="600" dirty="0"/>
          </a:p>
          <a:p>
            <a:pPr marL="0" indent="0" eaLnBrk="1" hangingPunct="1">
              <a:buNone/>
            </a:pPr>
            <a:r>
              <a:rPr lang="ru-RU" sz="1600" dirty="0"/>
              <a:t>Сбыт технической продукции</a:t>
            </a:r>
            <a:endParaRPr lang="en-US" sz="1600" dirty="0"/>
          </a:p>
          <a:p>
            <a:r>
              <a:rPr lang="en-US" sz="1600" b="1" dirty="0"/>
              <a:t>Jim Faix		</a:t>
            </a:r>
            <a:r>
              <a:rPr lang="ru-RU" sz="1600" dirty="0"/>
              <a:t>Сбыт технической продукции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12 </a:t>
            </a:r>
            <a:r>
              <a:rPr lang="ru-RU" sz="1600" dirty="0"/>
              <a:t>лет</a:t>
            </a:r>
            <a:endParaRPr lang="en-US" sz="1600" dirty="0"/>
          </a:p>
          <a:p>
            <a:r>
              <a:rPr lang="en-US" sz="1600" b="1" dirty="0"/>
              <a:t>Alan King		</a:t>
            </a:r>
            <a:r>
              <a:rPr lang="ru-RU" sz="1600" dirty="0"/>
              <a:t>Сбыт технической продукции 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15 </a:t>
            </a:r>
            <a:r>
              <a:rPr lang="ru-RU" sz="1600" dirty="0"/>
              <a:t>лет</a:t>
            </a:r>
            <a:endParaRPr lang="en-US" sz="1600" dirty="0"/>
          </a:p>
          <a:p>
            <a:r>
              <a:rPr lang="en-US" sz="1600" b="1" dirty="0"/>
              <a:t>Brad Harriott		</a:t>
            </a:r>
            <a:r>
              <a:rPr lang="ru-RU" sz="1600" dirty="0"/>
              <a:t>Сбыт технической продукции 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13 </a:t>
            </a:r>
            <a:r>
              <a:rPr lang="ru-RU" sz="1600" dirty="0"/>
              <a:t>лет</a:t>
            </a:r>
            <a:endParaRPr lang="en-US" sz="1600" dirty="0"/>
          </a:p>
          <a:p>
            <a:r>
              <a:rPr lang="en-US" sz="1600" b="1" dirty="0"/>
              <a:t>Phil Morabito</a:t>
            </a:r>
            <a:r>
              <a:rPr lang="en-US" sz="1600" dirty="0"/>
              <a:t>		</a:t>
            </a:r>
            <a:r>
              <a:rPr lang="ru-RU" sz="1600" dirty="0"/>
              <a:t>Сбыт технической продукции 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20 </a:t>
            </a:r>
            <a:r>
              <a:rPr lang="ru-RU" sz="1600" dirty="0"/>
              <a:t>лет</a:t>
            </a:r>
            <a:endParaRPr lang="en-US" sz="1600" dirty="0"/>
          </a:p>
          <a:p>
            <a:r>
              <a:rPr lang="en-US" sz="1600" b="1" dirty="0"/>
              <a:t>Nathan Barry</a:t>
            </a:r>
            <a:r>
              <a:rPr lang="en-US" sz="1600" dirty="0"/>
              <a:t>		</a:t>
            </a:r>
            <a:r>
              <a:rPr lang="ru-RU" sz="1600" dirty="0"/>
              <a:t>Сбыт технической продукции 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12 </a:t>
            </a:r>
            <a:r>
              <a:rPr lang="ru-RU" sz="1600" dirty="0"/>
              <a:t>лет</a:t>
            </a:r>
            <a:endParaRPr lang="en-US" sz="1600" dirty="0"/>
          </a:p>
          <a:p>
            <a:r>
              <a:rPr lang="en-US" sz="1600" b="1" dirty="0"/>
              <a:t>Luke McIntosh		</a:t>
            </a:r>
            <a:r>
              <a:rPr lang="ru-RU" sz="1600" dirty="0"/>
              <a:t>Сбыт технической продукции </a:t>
            </a:r>
            <a:r>
              <a:rPr lang="en-US" sz="1600" dirty="0"/>
              <a:t>		</a:t>
            </a:r>
            <a:r>
              <a:rPr lang="ru-RU" sz="1600" dirty="0"/>
              <a:t>	</a:t>
            </a:r>
            <a:r>
              <a:rPr lang="en-US" sz="1600" dirty="0"/>
              <a:t>15 </a:t>
            </a:r>
            <a:r>
              <a:rPr lang="ru-RU" sz="1600" dirty="0"/>
              <a:t>лет</a:t>
            </a:r>
            <a:endParaRPr lang="en-US" sz="1600" dirty="0"/>
          </a:p>
          <a:p>
            <a:pPr marL="0" indent="0">
              <a:buNone/>
            </a:pPr>
            <a:endParaRPr lang="en-US" sz="600" dirty="0"/>
          </a:p>
          <a:p>
            <a:pPr marL="0" indent="0" eaLnBrk="1" hangingPunct="1">
              <a:buNone/>
            </a:pPr>
            <a:r>
              <a:rPr lang="ru-RU" sz="1600" dirty="0"/>
              <a:t>Технологический отдел</a:t>
            </a:r>
            <a:endParaRPr lang="en-US" sz="1600" dirty="0"/>
          </a:p>
          <a:p>
            <a:pPr eaLnBrk="1" hangingPunct="1"/>
            <a:r>
              <a:rPr lang="en-US" sz="1600" b="1" dirty="0"/>
              <a:t>Michael Sullivan</a:t>
            </a:r>
            <a:r>
              <a:rPr lang="en-US" sz="1600" dirty="0"/>
              <a:t>		</a:t>
            </a:r>
            <a:r>
              <a:rPr lang="ru-RU" sz="1600" dirty="0"/>
              <a:t>Инженер-технолог</a:t>
            </a:r>
            <a:r>
              <a:rPr lang="en-US" sz="1600" dirty="0"/>
              <a:t>			</a:t>
            </a:r>
            <a:r>
              <a:rPr lang="ru-RU" sz="1600" dirty="0"/>
              <a:t>	</a:t>
            </a:r>
            <a:r>
              <a:rPr lang="en-US" sz="1600" dirty="0"/>
              <a:t>15 </a:t>
            </a:r>
            <a:r>
              <a:rPr lang="ru-RU" sz="1600" dirty="0"/>
              <a:t>лет</a:t>
            </a:r>
            <a:endParaRPr lang="en-US" sz="16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65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908720"/>
            <a:ext cx="8791253" cy="5963171"/>
            <a:chOff x="537486" y="908720"/>
            <a:chExt cx="8431213" cy="5963171"/>
          </a:xfrm>
        </p:grpSpPr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537486" y="908720"/>
              <a:ext cx="8431213" cy="5963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en-US" sz="1800" b="1" dirty="0">
                  <a:solidFill>
                    <a:schemeClr val="tx1"/>
                  </a:solidFill>
                  <a:latin typeface="+mn-lt"/>
                </a:rPr>
                <a:t>ПЕРВЫЕ В СВОЁМ РОДЕ ПРОДУКТЫ для угольной промышленности, поставленные компанией</a:t>
              </a:r>
              <a:r>
                <a:rPr lang="en-US" altLang="en-US" sz="1800" b="1" dirty="0">
                  <a:solidFill>
                    <a:schemeClr val="tx1"/>
                  </a:solidFill>
                  <a:latin typeface="+mn-lt"/>
                </a:rPr>
                <a:t> GREENBANK TEROTECH.</a:t>
              </a: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Трубы с базальтовой футеровкой на теплоэлектростанциях в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1980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(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импорт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)</a:t>
              </a: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Керамическая футеровка элементов гидроциклона 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1989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Футеровка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SITECH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в гидроциклонах 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1992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Мониторинг износа труб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PIPESCAN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1997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Футеровка </a:t>
              </a:r>
              <a:r>
                <a:rPr lang="en-US" altLang="en-US" sz="1400" b="1" dirty="0">
                  <a:solidFill>
                    <a:schemeClr val="tx1"/>
                  </a:solidFill>
                </a:rPr>
                <a:t>ALUMAX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из монолитной керамики 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2004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Футеровка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AEROTECH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2005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Локальное производство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(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г. Макей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)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1990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(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кап. ремонт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)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и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2008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(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новое производство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)</a:t>
              </a: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Футеровка из прессованной монолитной керамики по ИСО 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2008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SiTech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оросителях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Microcell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2011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Цельные отводы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SiTech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для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подводящих труб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Microcell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2012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(Sedgman Red Mountain)</a:t>
              </a: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Расходомеры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CERAMAFLOW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с керамической футеровкой в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2014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Крупные компоненты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SiTech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для метровых гидроциклонов на шахте Сараджи (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BMA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)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2014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Готовые комплекты специальной футеровки для конусов циклонов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altLang="en-US" sz="1400" b="1" dirty="0">
                  <a:solidFill>
                    <a:schemeClr val="tx1"/>
                  </a:solidFill>
                </a:rPr>
                <a:t>Ø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1500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-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200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0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для любого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20°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конуса циклона в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2015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URETECH – 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ударопрочная футеровка из облегченного полиуретана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 eaLnBrk="1" hangingPunct="1"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Футеровочные панели с индикатором износа и футеровка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 SiTech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. Новые продукты в </a:t>
              </a: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2019</a:t>
              </a:r>
              <a:r>
                <a:rPr lang="ru-RU" altLang="en-US" sz="1400" b="1" dirty="0">
                  <a:solidFill>
                    <a:schemeClr val="tx1"/>
                  </a:solidFill>
                  <a:latin typeface="+mn-lt"/>
                </a:rPr>
                <a:t> г.</a:t>
              </a:r>
              <a:endParaRPr lang="en-US" altLang="en-US" sz="1400" b="1" dirty="0">
                <a:solidFill>
                  <a:schemeClr val="tx1"/>
                </a:solidFill>
                <a:latin typeface="+mn-lt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en-US" sz="1600" b="1" i="1" dirty="0">
                  <a:solidFill>
                    <a:schemeClr val="tx1"/>
                  </a:solidFill>
                  <a:latin typeface="+mn-lt"/>
                </a:rPr>
                <a:t>Мы постоянно разрабатываем продукты, позволяющие снизить расходы.</a:t>
              </a:r>
              <a:endParaRPr lang="en-US" altLang="en-US" sz="1600" b="1" i="1" dirty="0">
                <a:solidFill>
                  <a:schemeClr val="tx1"/>
                </a:solidFill>
                <a:latin typeface="+mn-lt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1300" b="1" dirty="0"/>
            </a:p>
          </p:txBody>
        </p:sp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545486" y="1584532"/>
              <a:ext cx="317530" cy="288032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48696" y="1907996"/>
              <a:ext cx="317530" cy="288032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37486" y="2471175"/>
              <a:ext cx="317530" cy="288032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37486" y="3320569"/>
              <a:ext cx="317530" cy="288032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37486" y="4785566"/>
              <a:ext cx="317530" cy="288032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537486" y="3634889"/>
              <a:ext cx="317530" cy="288032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0A436011-742A-45E0-B72A-E6DBE50B2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86" y="5859506"/>
              <a:ext cx="317530" cy="288032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6600"/>
                  </a:solidFill>
                  <a:latin typeface="Swis721 BT" panose="020B05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1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5019" y="947320"/>
            <a:ext cx="5904656" cy="39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ОСНОВНЫЕ ФУТЕРОВОЧНЫЕ МАТЕРИАЛЫ</a:t>
            </a:r>
            <a:endParaRPr lang="en-US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3850" y="3357563"/>
            <a:ext cx="16668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itchFamily="34" charset="0"/>
              </a:rPr>
              <a:t>WEARTECH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03575" y="3378200"/>
            <a:ext cx="1666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itchFamily="34" charset="0"/>
              </a:rPr>
              <a:t>БАЗАЛЬТ</a:t>
            </a:r>
            <a:endParaRPr lang="en-US" altLang="en-US" sz="11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721 BT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23025" y="3355975"/>
            <a:ext cx="225343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itchFamily="34" charset="0"/>
              </a:rPr>
              <a:t>КЕРАМИЧЕСКАЯ ПЛИТКА</a:t>
            </a:r>
            <a:endParaRPr lang="en-US" altLang="en-US" sz="1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721 BT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5576" y="6129338"/>
            <a:ext cx="225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en-US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itchFamily="34" charset="0"/>
              </a:rPr>
              <a:t>МОНОЛИТНАЯ КЕРАМИКА</a:t>
            </a:r>
            <a:endParaRPr lang="en-US" altLang="en-US" sz="13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721 BT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70450" y="6157913"/>
            <a:ext cx="3950022" cy="21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en-US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itchFamily="34" charset="0"/>
              </a:rPr>
              <a:t>МОНОЛИТНЫЙ  КОМПОЗИТНЫЙ МАТЕРИАЛ </a:t>
            </a:r>
            <a:r>
              <a:rPr lang="en-US" altLang="en-US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itchFamily="34" charset="0"/>
              </a:rPr>
              <a:t>SITECH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725"/>
            <a:ext cx="3085714" cy="195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09" y="1428742"/>
            <a:ext cx="3028571" cy="1923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347" y="3862671"/>
            <a:ext cx="3247619" cy="2266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453DA-7066-4B81-81A9-E3D38DE98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135" y="1464578"/>
            <a:ext cx="3057525" cy="19621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8F4B12-F230-4D28-A4DB-B55DDE3CF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80" y="4071938"/>
            <a:ext cx="33623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57886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64" y="1794406"/>
            <a:ext cx="2377555" cy="20159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4252013"/>
            <a:ext cx="2447925" cy="20208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/>
          <a:stretch>
            <a:fillRect/>
          </a:stretch>
        </p:blipFill>
        <p:spPr bwMode="auto">
          <a:xfrm>
            <a:off x="3728553" y="4252013"/>
            <a:ext cx="1542727" cy="19432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2" y="1794406"/>
            <a:ext cx="2305050" cy="20605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Picture 8" descr="K:\Photos\Photo album\Sitech\5-5-09 0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0709" r="10812"/>
          <a:stretch>
            <a:fillRect/>
          </a:stretch>
        </p:blipFill>
        <p:spPr bwMode="auto">
          <a:xfrm>
            <a:off x="6228184" y="4252013"/>
            <a:ext cx="2392423" cy="201914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9318" y="1427258"/>
            <a:ext cx="172878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en-AU" altLang="en-US" sz="1900" dirty="0">
                <a:solidFill>
                  <a:schemeClr val="tx1"/>
                </a:solidFill>
              </a:rPr>
              <a:t>WEARTECH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05213" y="1427258"/>
            <a:ext cx="17287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ru-RU" altLang="en-US" sz="1900" dirty="0">
                <a:solidFill>
                  <a:schemeClr val="tx1"/>
                </a:solidFill>
              </a:rPr>
              <a:t>БАЗАЛЬТ</a:t>
            </a:r>
            <a:endParaRPr lang="en-AU" altLang="en-US" sz="19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2160" y="1428846"/>
            <a:ext cx="306705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ru-RU" altLang="en-US" sz="1900" dirty="0">
                <a:solidFill>
                  <a:schemeClr val="tx1"/>
                </a:solidFill>
              </a:rPr>
              <a:t>КЕРАМИЧЕСКАЯ ПЛИТКА</a:t>
            </a:r>
            <a:endParaRPr lang="en-AU" altLang="en-US" sz="19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201130" y="3898047"/>
            <a:ext cx="369301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ru-RU" altLang="en-US" sz="1900" dirty="0">
                <a:solidFill>
                  <a:schemeClr val="tx1"/>
                </a:solidFill>
              </a:rPr>
              <a:t>ЦИЛИНДРЫ ИЗ КЕРАМИКИ</a:t>
            </a:r>
            <a:endParaRPr lang="en-AU" altLang="en-US" sz="19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05213" y="3854981"/>
            <a:ext cx="17287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en-AU" altLang="en-US" sz="1900" dirty="0">
                <a:solidFill>
                  <a:schemeClr val="tx1"/>
                </a:solidFill>
              </a:rPr>
              <a:t>ALUMAX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60795" y="3854981"/>
            <a:ext cx="1727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6600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en-AU" altLang="en-US" sz="1900" dirty="0">
                <a:solidFill>
                  <a:schemeClr val="tx1"/>
                </a:solidFill>
              </a:rPr>
              <a:t>SITECH</a:t>
            </a:r>
          </a:p>
        </p:txBody>
      </p:sp>
      <p:pic>
        <p:nvPicPr>
          <p:cNvPr id="15" name="Picture 6" descr="100-CIMG0701_CIMG07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31" y="1816525"/>
            <a:ext cx="2686748" cy="201593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467544" y="980728"/>
            <a:ext cx="8459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l" eaLnBrk="1" hangingPunct="1"/>
            <a:r>
              <a:rPr lang="ru-RU" altLang="en-US" dirty="0">
                <a:latin typeface="+mn-lt"/>
              </a:rPr>
              <a:t>Способы футеровки труб</a:t>
            </a:r>
            <a:endParaRPr lang="en-AU" altLang="en-US" dirty="0">
              <a:latin typeface="+mn-lt"/>
            </a:endParaRP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66720"/>
            <a:ext cx="2484437" cy="186332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7" descr="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03" y="1766521"/>
            <a:ext cx="2484966" cy="18637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8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6" y="3899601"/>
            <a:ext cx="2469530" cy="185101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9" descr="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19" y="3899601"/>
            <a:ext cx="2484966" cy="186450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5753369" y="1711748"/>
            <a:ext cx="33615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l" eaLnBrk="1" hangingPunct="1"/>
            <a:r>
              <a:rPr lang="ru-RU" altLang="en-US" sz="1400" dirty="0">
                <a:latin typeface="+mn-lt"/>
              </a:rPr>
              <a:t>РЕКОМЕНДУЕТСЯ</a:t>
            </a:r>
          </a:p>
          <a:p>
            <a:pPr algn="l" eaLnBrk="1" hangingPunct="1">
              <a:buFontTx/>
              <a:buChar char="•"/>
            </a:pPr>
            <a:r>
              <a:rPr lang="ru-RU" altLang="en-US" sz="1400" dirty="0">
                <a:latin typeface="+mn-lt"/>
              </a:rPr>
              <a:t>Стыковка плиток в шахматном порядке</a:t>
            </a:r>
            <a:endParaRPr lang="en-AU" altLang="en-US" sz="1400" dirty="0">
              <a:latin typeface="+mn-lt"/>
            </a:endParaRPr>
          </a:p>
          <a:p>
            <a:pPr>
              <a:buFontTx/>
              <a:buChar char="•"/>
            </a:pPr>
            <a:r>
              <a:rPr lang="ru-RU" altLang="en-US" sz="1400" dirty="0">
                <a:latin typeface="+mn-lt"/>
              </a:rPr>
              <a:t>Применение плиток, </a:t>
            </a:r>
            <a:r>
              <a:rPr lang="ru-RU" altLang="en-US" sz="1400" dirty="0"/>
              <a:t>подогнанных </a:t>
            </a:r>
            <a:r>
              <a:rPr lang="ru-RU" altLang="en-US" sz="1400" dirty="0">
                <a:latin typeface="+mn-lt"/>
              </a:rPr>
              <a:t>под диаметр трубы</a:t>
            </a:r>
            <a:endParaRPr lang="en-AU" altLang="en-US" sz="1400" dirty="0">
              <a:latin typeface="+mn-lt"/>
            </a:endParaRPr>
          </a:p>
          <a:p>
            <a:pPr algn="l" eaLnBrk="1" hangingPunct="1">
              <a:buFontTx/>
              <a:buChar char="•"/>
            </a:pPr>
            <a:r>
              <a:rPr lang="ru-RU" altLang="en-US" sz="1400" dirty="0">
                <a:latin typeface="+mn-lt"/>
              </a:rPr>
              <a:t>Минимум клеевых соединений</a:t>
            </a:r>
            <a:endParaRPr lang="en-AU" altLang="en-US" sz="1400" dirty="0">
              <a:latin typeface="+mn-lt"/>
            </a:endParaRPr>
          </a:p>
          <a:p>
            <a:pPr>
              <a:buFontTx/>
              <a:buChar char="•"/>
            </a:pPr>
            <a:r>
              <a:rPr lang="ru-RU" altLang="en-US" sz="1400" dirty="0"/>
              <a:t>Применение литых цилиндров там, где наличие стыков может ускорить износ </a:t>
            </a:r>
          </a:p>
          <a:p>
            <a:pPr>
              <a:buFontTx/>
              <a:buChar char="•"/>
            </a:pPr>
            <a:r>
              <a:rPr lang="ru-RU" altLang="en-US" sz="1400" dirty="0">
                <a:latin typeface="+mn-lt"/>
              </a:rPr>
              <a:t>Не использовать короткие плитки на конце трубы</a:t>
            </a:r>
            <a:endParaRPr lang="en-AU" altLang="en-US" sz="1400" dirty="0">
              <a:latin typeface="+mn-lt"/>
            </a:endParaRPr>
          </a:p>
        </p:txBody>
      </p:sp>
      <p:pic>
        <p:nvPicPr>
          <p:cNvPr id="27656" name="Picture 11" descr="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43" y="3899601"/>
            <a:ext cx="2484441" cy="186450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467394" y="980728"/>
            <a:ext cx="619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l" eaLnBrk="1" hangingPunct="1"/>
            <a:r>
              <a:rPr lang="ru-RU" altLang="en-US" dirty="0">
                <a:latin typeface="+mn-lt"/>
              </a:rPr>
              <a:t>Способы футеровки отводов</a:t>
            </a:r>
            <a:endParaRPr lang="en-AU" altLang="en-US" dirty="0">
              <a:latin typeface="+mn-lt"/>
            </a:endParaRPr>
          </a:p>
        </p:txBody>
      </p:sp>
      <p:pic>
        <p:nvPicPr>
          <p:cNvPr id="33795" name="Picture 6" descr="100-CIMG0701_CIMG07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6" y="2180710"/>
            <a:ext cx="2376487" cy="178313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7" descr="Aug1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6" y="4503727"/>
            <a:ext cx="2376487" cy="1625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9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2" y="4520658"/>
            <a:ext cx="2447925" cy="165576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5186533" y="1280886"/>
            <a:ext cx="4104456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r>
              <a:rPr lang="ru-RU" altLang="en-US" sz="1700" dirty="0">
                <a:latin typeface="+mn-lt"/>
              </a:rPr>
              <a:t>Рекомендуется</a:t>
            </a:r>
            <a:r>
              <a:rPr lang="en-AU" altLang="en-US" sz="1700" dirty="0">
                <a:latin typeface="+mn-lt"/>
              </a:rPr>
              <a:t> </a:t>
            </a:r>
            <a:endParaRPr lang="ru-RU" altLang="en-US" sz="1700" dirty="0">
              <a:latin typeface="+mn-lt"/>
            </a:endParaRPr>
          </a:p>
          <a:p>
            <a:pPr>
              <a:buFontTx/>
              <a:buChar char="•"/>
            </a:pPr>
            <a:r>
              <a:rPr lang="ru-RU" altLang="en-US" sz="1400" dirty="0"/>
              <a:t>Применение плиток, подогнанных под необходимый диаметр</a:t>
            </a:r>
            <a:endParaRPr lang="en-AU" altLang="en-US" sz="1400" dirty="0">
              <a:latin typeface="+mn-lt"/>
            </a:endParaRPr>
          </a:p>
          <a:p>
            <a:pPr>
              <a:buFontTx/>
              <a:buChar char="•"/>
            </a:pPr>
            <a:r>
              <a:rPr lang="en-AU" altLang="en-US" sz="1400" dirty="0">
                <a:latin typeface="+mn-lt"/>
              </a:rPr>
              <a:t> </a:t>
            </a:r>
            <a:r>
              <a:rPr lang="ru-RU" altLang="en-US" sz="1400" dirty="0"/>
              <a:t>Минимум клеевых соединений</a:t>
            </a:r>
            <a:endParaRPr lang="en-AU" altLang="en-US" sz="1400" dirty="0">
              <a:latin typeface="+mn-lt"/>
            </a:endParaRPr>
          </a:p>
          <a:p>
            <a:pPr>
              <a:buFontTx/>
              <a:buChar char="•"/>
            </a:pPr>
            <a:r>
              <a:rPr lang="en-AU" altLang="en-US" sz="1400" dirty="0">
                <a:latin typeface="+mn-lt"/>
              </a:rPr>
              <a:t> </a:t>
            </a:r>
            <a:r>
              <a:rPr lang="ru-RU" altLang="en-US" sz="1400" dirty="0"/>
              <a:t>Применение литых цилиндров там, где наличие стыков может ускорить износ</a:t>
            </a:r>
            <a:endParaRPr lang="en-AU" altLang="en-US" sz="1400" dirty="0">
              <a:latin typeface="+mn-lt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1400" dirty="0">
                <a:latin typeface="+mn-lt"/>
              </a:rPr>
              <a:t> </a:t>
            </a:r>
            <a:r>
              <a:rPr lang="ru-RU" altLang="en-US" sz="1400" dirty="0">
                <a:latin typeface="+mn-lt"/>
              </a:rPr>
              <a:t>Использовать дуговые сегменты для участков с высоким износом</a:t>
            </a:r>
            <a:endParaRPr lang="en-AU" altLang="en-US" sz="1400" dirty="0">
              <a:latin typeface="+mn-lt"/>
            </a:endParaRPr>
          </a:p>
          <a:p>
            <a:pPr algn="l" eaLnBrk="1" hangingPunct="1">
              <a:buFontTx/>
              <a:buChar char="•"/>
            </a:pPr>
            <a:r>
              <a:rPr lang="en-AU" altLang="en-US" sz="1400" dirty="0">
                <a:latin typeface="+mn-lt"/>
              </a:rPr>
              <a:t> </a:t>
            </a:r>
            <a:r>
              <a:rPr lang="ru-RU" altLang="en-US" sz="1400" dirty="0">
                <a:latin typeface="+mn-lt"/>
              </a:rPr>
              <a:t>Вырезка всех сегментов за один проход</a:t>
            </a:r>
            <a:endParaRPr lang="en-AU" altLang="en-US" sz="1400" dirty="0">
              <a:latin typeface="+mn-lt"/>
            </a:endParaRPr>
          </a:p>
          <a:p>
            <a:pPr algn="l" eaLnBrk="1" hangingPunct="1">
              <a:buFontTx/>
              <a:buChar char="•"/>
            </a:pPr>
            <a:r>
              <a:rPr lang="en-AU" altLang="en-US" sz="1400" dirty="0">
                <a:latin typeface="+mn-lt"/>
              </a:rPr>
              <a:t> </a:t>
            </a:r>
            <a:r>
              <a:rPr lang="ru-RU" altLang="en-US" sz="1400" dirty="0">
                <a:latin typeface="+mn-lt"/>
              </a:rPr>
              <a:t>Использовать равноугольные сегменты для получения</a:t>
            </a:r>
            <a:r>
              <a:rPr lang="en-AU" altLang="en-US" sz="1400" dirty="0">
                <a:latin typeface="+mn-lt"/>
              </a:rPr>
              <a:t> </a:t>
            </a:r>
            <a:r>
              <a:rPr lang="ru-RU" altLang="en-US" sz="1400" dirty="0">
                <a:latin typeface="+mn-lt"/>
              </a:rPr>
              <a:t>ровных стыков и плавных переходов</a:t>
            </a:r>
            <a:endParaRPr lang="en-AU" altLang="en-US" sz="1400" dirty="0">
              <a:latin typeface="+mn-lt"/>
            </a:endParaRPr>
          </a:p>
          <a:p>
            <a:pPr algn="l" eaLnBrk="1" hangingPunct="1">
              <a:buFontTx/>
              <a:buChar char="•"/>
            </a:pPr>
            <a:r>
              <a:rPr lang="en-AU" altLang="en-US" sz="1400" dirty="0">
                <a:latin typeface="+mn-lt"/>
              </a:rPr>
              <a:t> </a:t>
            </a:r>
            <a:r>
              <a:rPr lang="ru-RU" altLang="en-US" sz="1400" dirty="0">
                <a:latin typeface="+mn-lt"/>
              </a:rPr>
              <a:t>Следить за концентричностью внутреннего диаметра футеровки и диаметра крепежных отверстий фланца</a:t>
            </a:r>
            <a:endParaRPr lang="en-AU" altLang="en-US" sz="1400" dirty="0">
              <a:latin typeface="+mn-lt"/>
            </a:endParaRPr>
          </a:p>
          <a:p>
            <a:pPr algn="l" eaLnBrk="1" hangingPunct="1">
              <a:buFontTx/>
              <a:buChar char="•"/>
            </a:pPr>
            <a:endParaRPr lang="en-AU" altLang="en-US" sz="1800" dirty="0">
              <a:latin typeface="Arial" panose="020B0604020202020204" pitchFamily="34" charset="0"/>
            </a:endParaRPr>
          </a:p>
        </p:txBody>
      </p:sp>
      <p:pic>
        <p:nvPicPr>
          <p:cNvPr id="33800" name="Picture 12" descr="Picture 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2" y="1844824"/>
            <a:ext cx="1727542" cy="230383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66" y="4524407"/>
            <a:ext cx="2202685" cy="16520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0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911"/>
            <a:ext cx="2987824" cy="22408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6627" r="1742" b="7398"/>
          <a:stretch/>
        </p:blipFill>
        <p:spPr>
          <a:xfrm>
            <a:off x="35496" y="1124744"/>
            <a:ext cx="2979023" cy="224103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/>
          <a:stretch/>
        </p:blipFill>
        <p:spPr>
          <a:xfrm>
            <a:off x="35496" y="4077072"/>
            <a:ext cx="2979023" cy="2232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1" r="9170" b="316"/>
          <a:stretch/>
        </p:blipFill>
        <p:spPr>
          <a:xfrm>
            <a:off x="3059832" y="4077072"/>
            <a:ext cx="2979023" cy="2232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/>
          <a:stretch/>
        </p:blipFill>
        <p:spPr>
          <a:xfrm>
            <a:off x="6084168" y="4077072"/>
            <a:ext cx="2987824" cy="2232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r="5726"/>
          <a:stretch/>
        </p:blipFill>
        <p:spPr>
          <a:xfrm>
            <a:off x="6084168" y="1124744"/>
            <a:ext cx="2987824" cy="224103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 descr="115-1551_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" y="2625451"/>
            <a:ext cx="2878528" cy="21602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53" y="2625450"/>
            <a:ext cx="2882440" cy="216024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My Documents\mosborne\Documents\PHOTOS\Misc Photos\Sitech alumina combo\P10005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90" y="2625450"/>
            <a:ext cx="2881179" cy="216024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6544" y="1101823"/>
            <a:ext cx="3071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l" eaLnBrk="1" hangingPunct="1"/>
            <a:r>
              <a:rPr lang="ru-RU" altLang="en-US" dirty="0">
                <a:latin typeface="+mn-lt"/>
              </a:rPr>
              <a:t>Примеры плохой футеровки</a:t>
            </a:r>
            <a:endParaRPr lang="en-AU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46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MA 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724AB5-1969-4122-8BF1-7D04F785932F}" vid="{9C65684B-4ACF-409F-9CE1-9F2B1ACE77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Wear Solutions</Template>
  <TotalTime>3144</TotalTime>
  <Words>690</Words>
  <Application>Microsoft Office PowerPoint</Application>
  <PresentationFormat>Экран (4:3)</PresentationFormat>
  <Paragraphs>92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Söhne</vt:lpstr>
      <vt:lpstr>Swis721 BT</vt:lpstr>
      <vt:lpstr>Wingdings</vt:lpstr>
      <vt:lpstr>HMA Group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Conroy</dc:creator>
  <cp:lastModifiedBy>Sergei Leyman</cp:lastModifiedBy>
  <cp:revision>136</cp:revision>
  <dcterms:created xsi:type="dcterms:W3CDTF">2016-12-04T23:31:42Z</dcterms:created>
  <dcterms:modified xsi:type="dcterms:W3CDTF">2023-08-31T10:18:25Z</dcterms:modified>
</cp:coreProperties>
</file>